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8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FBFA6-DB87-B4F2-7DF5-EB32CA8EC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692343-C213-87A5-F61E-AFB1DB56B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02E7BA-0942-8886-01CD-0A47DC24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06D050-3B94-0E02-5601-59E3F0F7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03864E-6ADB-02F0-466F-55E17DD9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0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CE1CF-8DF5-DBAD-89FF-AA8EA122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B2386C0-4AD2-6F19-A34B-0112809F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61B402-A0D1-88AA-F7E2-F1F7CB7C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05131D-892A-936A-9D77-1F01C89B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70F630-C3A9-F6D3-D3FE-EE3B56D7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55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8F79E5B-B766-95CB-CF71-53D840D07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80AC12-1098-0434-45AD-4110E6792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C8959B-1D2B-D97F-9A6E-AC67CF91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E9CD7-7F27-61B1-4D48-64567CD4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4947DD-E40C-DDE5-5983-8BCF1191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19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AA42A-F6AE-82AF-C40C-17603A6F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7B7F0D-0BFC-EF65-749A-416D44E4C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9637BF-3AD9-D85C-3528-F3050636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EB9209-F6B5-9EEC-5665-1001808DE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7635B8-5DA6-EC70-5ECB-4F5BD22C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94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8442B-AA7D-A23B-5100-D5D18B99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7E9604-E8F0-FE24-E5AA-A2C51CC27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B7BDCF-AC67-92D5-101C-3B0CE8A16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B1F618-7F71-F972-C70B-8A032D150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ED0FC1-F2BE-895D-BE5C-535B0D2B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9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35199-D3CF-56E6-A6F5-D7EDEAFF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592F76-A80D-3821-B069-F740F79FC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8735F2-0F2B-DBE1-13EB-A56CBC532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BC7623-AB9E-C38F-BBBD-096BDC6B6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7AA07C-02C8-BBC6-DC69-32DD43B9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5C05A1-7F18-9654-B7BE-CC246883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96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85EE6-1034-AE84-5489-1D43C42A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C974A9-C17C-F522-6C76-61E11968F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2780AF4-3D73-813B-78CC-CDBBA8ECC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A6175C2-C1FD-C93C-3AE3-45BD66673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B9F9AA2-2CA0-151F-D2B8-09DEA1F90A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AAFB2CC-2880-7B8B-0810-502EF30D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8E6E7CB-CBBB-80A8-3120-A363246BF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ED72D9-89BD-F5AB-E98D-A9701B4C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331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17687-8FD0-19AF-81FF-E3561A924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E92304-F546-EF4D-EF3A-32032234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37466D-8F89-4FEA-D671-44EDE48A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294EBD-67AA-3A91-947B-2007E847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18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8A9D0F-AF92-0B23-BFD7-75AD452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DE05AD-8B78-EC80-A8BF-A0F5F0E4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69FA0D-5EF2-5DFF-E5AF-074FD7EE2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37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4D075-B489-7DA9-BE15-A4EEE103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0B7CC5-2C72-2BFA-9C6C-B77CC137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F6023F-D0AF-93F2-90C1-B504D68A9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5F219C-C970-783C-520B-C36A34DDE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6543AD-7946-529A-79C4-D0CE67E6F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6A258D-82A9-C144-5C02-1A95E32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48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F45AF-7AF6-1F91-74C2-497B2C60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47D80D5-2E2B-D889-E584-D1E80A781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DDC590-F02C-5E7F-9A9A-122FFA845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FC04D1-4F9A-EA3F-50C9-E6821DF9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A10991-8F76-1328-BFD4-9967B73D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5802591-BF8A-BE15-C37C-EB206DC0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56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39E0F57-D682-9477-FE69-41FEFBD3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A69E90-BEF7-DEF6-92BA-E91E9F3EC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490C40-746C-B52E-8DA6-15F31A081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6696B2-A64A-4EFE-A2DC-789D1F90F46D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7DE70B-6D72-51E9-B7CB-E9B1F4986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A826F8-688D-C546-7035-F281DB983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9224ED-B58D-4D3B-AE41-EC93AFBFB48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42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Menschliches Gesicht, Person, Mann enthält.&#10;&#10;Automatisch generierte Beschreibung">
            <a:extLst>
              <a:ext uri="{FF2B5EF4-FFF2-40B4-BE49-F238E27FC236}">
                <a16:creationId xmlns:a16="http://schemas.microsoft.com/office/drawing/2014/main" id="{6292826E-7C0C-7535-B2EE-5BA9B79AC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80" y="-128350"/>
            <a:ext cx="7864595" cy="111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6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ild, Bilderrahmen, Kunst, Bildende Kunst enthält.&#10;&#10;Automatisch generierte Beschreibung">
            <a:extLst>
              <a:ext uri="{FF2B5EF4-FFF2-40B4-BE49-F238E27FC236}">
                <a16:creationId xmlns:a16="http://schemas.microsoft.com/office/drawing/2014/main" id="{66CCCC0C-9A31-19A4-4735-5A8801270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8" y="-200068"/>
            <a:ext cx="10573884" cy="70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8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rief, Handschrift, Papier, Text enthält.&#10;&#10;Automatisch generierte Beschreibung">
            <a:extLst>
              <a:ext uri="{FF2B5EF4-FFF2-40B4-BE49-F238E27FC236}">
                <a16:creationId xmlns:a16="http://schemas.microsoft.com/office/drawing/2014/main" id="{89D22A95-9319-6E4E-BE61-A524336A9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07" y="195791"/>
            <a:ext cx="4461193" cy="62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leidung, Kunst, Sammelstück, Text enthält.&#10;&#10;Automatisch generierte Beschreibung">
            <a:extLst>
              <a:ext uri="{FF2B5EF4-FFF2-40B4-BE49-F238E27FC236}">
                <a16:creationId xmlns:a16="http://schemas.microsoft.com/office/drawing/2014/main" id="{006E5425-7457-1F48-9ABD-79629EE35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25" y="436033"/>
            <a:ext cx="4489450" cy="59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6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797CAD-75B8-A90E-7C9A-371EE750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668" y="969948"/>
            <a:ext cx="10696663" cy="45164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Tagebucheintrag von Pater Joseph Dietrich (</a:t>
            </a:r>
            <a:r>
              <a:rPr lang="de-DE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1645–1704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über den Besuch der damals erst seit Kurzem verwitweten </a:t>
            </a:r>
            <a:r>
              <a:rPr lang="de-CH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Fürstin Anna Maria 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(1613–1682) vom 28. bis 30. Juni 1681: </a:t>
            </a:r>
          </a:p>
          <a:p>
            <a:pPr marL="0" indent="0">
              <a:buNone/>
            </a:pPr>
            <a:endParaRPr lang="de-CH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Ist angelangt Ihro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Fürstl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Gnaden Fürstin von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Zimmeringen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[= 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Sigmaringen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hat ihre Einkehr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bey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dem weissen Wind 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[= Name einer Gaststätte] 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genommen, und folgenden Morgen ihre Andacht gegen der jungfräulichen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Einsiedlischen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Mutter sehr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eyfrig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verrichtet, mit Opferung eines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saubern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gantz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guldinen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Kelchs und eines braunen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goldstuk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Roks. Zu Mittag haben Ihre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Fürstl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Gnaden 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[= Abt Augustin von Reding (1625-1692)]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sie mit 4 Kanten 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[= acht Liter] 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 köstlichsten Weins, einem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Schambung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[= Schinken]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einem welschen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Hahnen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ettlichen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Pfünder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grosser Forellen, und unterschiedlichem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Confect</a:t>
            </a:r>
            <a:r>
              <a:rPr lang="de-CH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verehren lassen, sehr stattlich und </a:t>
            </a:r>
            <a:r>
              <a:rPr lang="de-CH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kostlich</a:t>
            </a:r>
            <a:r>
              <a:rPr lang="de-CH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.» (</a:t>
            </a:r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KAE, A.HB.3, S. 106</a:t>
            </a: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77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EA45D1-75F7-7F44-3951-E58D018E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18" y="634387"/>
            <a:ext cx="11065779" cy="564057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Zum 21. Oktober 1859: </a:t>
            </a: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 Morgen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[…]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langte die ganze erlauchte Familie, Fürst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[Karl Anton],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Fürstin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[Josephine, 1813-1900],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Erbprinz Leopold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[1835-1905],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die Prinzen Karl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[1839-1914], 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Anton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[1841-1866]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und Friedrich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[1843-1904] 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 Prinzessin Maria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[1845-1912]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hier an. Sofort begaben sich die hohen Pilger in die Gnadenkapelle, wo Abt Heinrich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[Schmid, 1801-1874]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für sie das hl. Messopfer darbrachte. Der Kelch, dessen er sich dabei bediente, war ein älteres </a:t>
            </a:r>
            <a:r>
              <a:rPr lang="de-CH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Hohenzollernsches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Weihegeschenk. Nach der hl. Messe </a:t>
            </a:r>
            <a:r>
              <a:rPr lang="de-CH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ertheilte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der Abt mit dem Haupte des hl. Meinrad den Segen. Bei der Mittagstafel am Hofe des Stiftes trug P. Gallus Morel 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[1803-1872]</a:t>
            </a:r>
            <a:r>
              <a:rPr lang="de-CH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ein von ihm selbst verfasstes Gedicht über die Einsiedlerfahrt der erlauchten Familie vor</a:t>
            </a:r>
            <a:r>
              <a:rPr lang="de-CH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[…].»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Odilo Ringholz, Das Erlauchte Haus Hohenzollern und das Fürstliche Benediktinerstift U. L. Fr. zu Einsiedeln in ihren gegenseitigen Beziehungen, in: Mitteilungen des Vereins für Geschichte und </a:t>
            </a:r>
            <a:r>
              <a:rPr lang="de-DE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Alterthumskunde</a:t>
            </a:r>
            <a:r>
              <a:rPr lang="de-DE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Hohenzollern 32 (1898/99), Separatdruck, S. 32f.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2158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unst, Bild, Zeichnung, Bildende Kunst enthält.&#10;&#10;Automatisch generierte Beschreibung">
            <a:extLst>
              <a:ext uri="{FF2B5EF4-FFF2-40B4-BE49-F238E27FC236}">
                <a16:creationId xmlns:a16="http://schemas.microsoft.com/office/drawing/2014/main" id="{66BC01BA-EE62-0ABE-D3FD-BA92604AD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64" y="229897"/>
            <a:ext cx="4014871" cy="63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1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ild, Kleidung, Menschliches Gesicht, Kunst enthält.&#10;&#10;Automatisch generierte Beschreibung">
            <a:extLst>
              <a:ext uri="{FF2B5EF4-FFF2-40B4-BE49-F238E27FC236}">
                <a16:creationId xmlns:a16="http://schemas.microsoft.com/office/drawing/2014/main" id="{362664FC-FBAD-ED09-5282-7EC1446D7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01" y="110066"/>
            <a:ext cx="3775223" cy="64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4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856154A-4EF2-AC8C-1CEC-2FD9CF618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78" t="16126" r="18357" b="14484"/>
          <a:stretch/>
        </p:blipFill>
        <p:spPr>
          <a:xfrm>
            <a:off x="1295399" y="352424"/>
            <a:ext cx="9439276" cy="5984502"/>
          </a:xfrm>
        </p:spPr>
      </p:pic>
    </p:spTree>
    <p:extLst>
      <p:ext uri="{BB962C8B-B14F-4D97-AF65-F5344CB8AC3E}">
        <p14:creationId xmlns:p14="http://schemas.microsoft.com/office/powerpoint/2010/main" val="1680446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A037D4D-42B6-EBA9-3D62-D95B2406D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802" t="28529" r="20325" b="25940"/>
          <a:stretch/>
        </p:blipFill>
        <p:spPr>
          <a:xfrm>
            <a:off x="3276600" y="247650"/>
            <a:ext cx="5829300" cy="6002448"/>
          </a:xfrm>
        </p:spPr>
      </p:pic>
    </p:spTree>
    <p:extLst>
      <p:ext uri="{BB962C8B-B14F-4D97-AF65-F5344CB8AC3E}">
        <p14:creationId xmlns:p14="http://schemas.microsoft.com/office/powerpoint/2010/main" val="619876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Kelch, Geschirr, Tasse, Trophäe enthält.&#10;&#10;Automatisch generierte Beschreibung">
            <a:extLst>
              <a:ext uri="{FF2B5EF4-FFF2-40B4-BE49-F238E27FC236}">
                <a16:creationId xmlns:a16="http://schemas.microsoft.com/office/drawing/2014/main" id="{BB200301-FE3F-7813-8A3C-9EBBC11A5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90" y="335554"/>
            <a:ext cx="4903109" cy="61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71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Breitbild</PresentationFormat>
  <Paragraphs>6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Times New Roman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Fässler P. Thomas</dc:creator>
  <cp:lastModifiedBy>Fässler P. Thomas</cp:lastModifiedBy>
  <cp:revision>1</cp:revision>
  <dcterms:created xsi:type="dcterms:W3CDTF">2024-02-29T12:29:06Z</dcterms:created>
  <dcterms:modified xsi:type="dcterms:W3CDTF">2024-02-29T12:42:42Z</dcterms:modified>
</cp:coreProperties>
</file>